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10" r:id="rId2"/>
    <p:sldMasterId id="2147483822" r:id="rId3"/>
    <p:sldMasterId id="2147483837" r:id="rId4"/>
    <p:sldMasterId id="2147483849" r:id="rId5"/>
    <p:sldMasterId id="2147483864" r:id="rId6"/>
  </p:sldMasterIdLst>
  <p:notesMasterIdLst>
    <p:notesMasterId r:id="rId38"/>
  </p:notesMasterIdLst>
  <p:sldIdLst>
    <p:sldId id="256" r:id="rId7"/>
    <p:sldId id="275" r:id="rId8"/>
    <p:sldId id="258" r:id="rId9"/>
    <p:sldId id="271" r:id="rId10"/>
    <p:sldId id="269" r:id="rId11"/>
    <p:sldId id="261" r:id="rId12"/>
    <p:sldId id="263" r:id="rId13"/>
    <p:sldId id="262" r:id="rId14"/>
    <p:sldId id="264" r:id="rId15"/>
    <p:sldId id="265" r:id="rId16"/>
    <p:sldId id="257" r:id="rId17"/>
    <p:sldId id="259" r:id="rId18"/>
    <p:sldId id="267" r:id="rId19"/>
    <p:sldId id="277" r:id="rId20"/>
    <p:sldId id="290" r:id="rId21"/>
    <p:sldId id="291" r:id="rId22"/>
    <p:sldId id="272" r:id="rId23"/>
    <p:sldId id="274" r:id="rId24"/>
    <p:sldId id="288" r:id="rId25"/>
    <p:sldId id="292" r:id="rId26"/>
    <p:sldId id="266" r:id="rId27"/>
    <p:sldId id="268" r:id="rId28"/>
    <p:sldId id="282" r:id="rId29"/>
    <p:sldId id="283" r:id="rId30"/>
    <p:sldId id="284" r:id="rId31"/>
    <p:sldId id="285" r:id="rId32"/>
    <p:sldId id="278" r:id="rId33"/>
    <p:sldId id="270" r:id="rId34"/>
    <p:sldId id="286" r:id="rId35"/>
    <p:sldId id="289" r:id="rId36"/>
    <p:sldId id="27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9E6CAFDA-6DD1-48C8-8193-DBE2BD8DDB67}">
          <p14:sldIdLst>
            <p14:sldId id="256"/>
            <p14:sldId id="275"/>
            <p14:sldId id="258"/>
            <p14:sldId id="271"/>
            <p14:sldId id="269"/>
            <p14:sldId id="261"/>
            <p14:sldId id="263"/>
            <p14:sldId id="262"/>
            <p14:sldId id="264"/>
            <p14:sldId id="265"/>
            <p14:sldId id="257"/>
            <p14:sldId id="259"/>
            <p14:sldId id="267"/>
            <p14:sldId id="277"/>
            <p14:sldId id="290"/>
            <p14:sldId id="291"/>
            <p14:sldId id="272"/>
            <p14:sldId id="274"/>
            <p14:sldId id="288"/>
            <p14:sldId id="292"/>
            <p14:sldId id="266"/>
            <p14:sldId id="268"/>
            <p14:sldId id="282"/>
            <p14:sldId id="283"/>
            <p14:sldId id="284"/>
            <p14:sldId id="285"/>
            <p14:sldId id="278"/>
            <p14:sldId id="270"/>
            <p14:sldId id="286"/>
            <p14:sldId id="289"/>
            <p14:sldId id="279"/>
          </p14:sldIdLst>
        </p14:section>
        <p14:section name="タイトルなしのセクション" id="{C42DF504-56BA-41AB-9A83-4F50AC8DB1B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宮良碧" initials="宮良碧" lastIdx="1" clrIdx="0">
    <p:extLst>
      <p:ext uri="{19B8F6BF-5375-455C-9EA6-DF929625EA0E}">
        <p15:presenceInfo xmlns:p15="http://schemas.microsoft.com/office/powerpoint/2012/main" userId="宮良碧"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3T12:28:20.583" idx="1">
    <p:pos x="3792" y="167"/>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FF4F35-44B3-41BA-93FB-92AB23830ACF}" type="datetimeFigureOut">
              <a:rPr kumimoji="1" lang="ja-JP" altLang="en-US" smtClean="0"/>
              <a:t>2023/11/27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2F0CA-13A0-4277-B967-5A8CC523A84E}" type="slidenum">
              <a:rPr kumimoji="1" lang="ja-JP" altLang="en-US" smtClean="0"/>
              <a:t>‹#›</a:t>
            </a:fld>
            <a:endParaRPr kumimoji="1" lang="ja-JP" altLang="en-US"/>
          </a:p>
        </p:txBody>
      </p:sp>
    </p:spTree>
    <p:extLst>
      <p:ext uri="{BB962C8B-B14F-4D97-AF65-F5344CB8AC3E}">
        <p14:creationId xmlns:p14="http://schemas.microsoft.com/office/powerpoint/2010/main" val="30661507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57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533359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000457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53809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926526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26401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64282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293709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912715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924499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23762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024838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413694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465321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37155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451155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137977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582942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079170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02889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171259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18288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45779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041918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044630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28076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2551842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8713123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627517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571839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ja-JP" altLang="en-US"/>
              <a:t>マスター タイトルの書式設定</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ja-JP" altLang="en-US"/>
              <a:t>図を追加</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885810" y="6041362"/>
            <a:ext cx="976879" cy="365125"/>
          </a:xfrm>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a:xfrm>
            <a:off x="590396" y="6041362"/>
            <a:ext cx="3295413" cy="365125"/>
          </a:xfrm>
        </p:spPr>
        <p:txBody>
          <a:bodyPr/>
          <a:lstStyle/>
          <a:p>
            <a:endParaRPr kumimoji="1" lang="ja-JP" altLang="en-US"/>
          </a:p>
        </p:txBody>
      </p:sp>
      <p:sp>
        <p:nvSpPr>
          <p:cNvPr id="7" name="Slide Number Placeholder 6"/>
          <p:cNvSpPr>
            <a:spLocks noGrp="1"/>
          </p:cNvSpPr>
          <p:nvPr>
            <p:ph type="sldNum" sz="quarter" idx="12"/>
          </p:nvPr>
        </p:nvSpPr>
        <p:spPr>
          <a:xfrm>
            <a:off x="4862689" y="5915888"/>
            <a:ext cx="1062155" cy="490599"/>
          </a:xfrm>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041721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ja-JP" altLang="en-US"/>
              <a:t>マスター タイトルの書式設定</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ja-JP" altLang="en-US"/>
              <a:t>図を追加</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014771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04305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7283913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ja-JP" altLang="en-US"/>
              <a:t>マスター タイトルの書式設定</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ja-JP" altLang="en-US"/>
              <a:t>マスター テキストの書式設定</a:t>
            </a:r>
          </a:p>
        </p:txBody>
      </p:sp>
      <p:sp>
        <p:nvSpPr>
          <p:cNvPr id="2" name="Date Placeholder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736871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486763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5423846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FFC0435-54BF-4837-A161-5509F7FFC3D7}" type="slidenum">
              <a:rPr kumimoji="1" lang="ja-JP" altLang="en-US" smtClean="0"/>
              <a:t>‹#›</a:t>
            </a:fld>
            <a:endParaRPr kumimoji="1" lang="ja-JP"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25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098863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12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8159486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2866370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382462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953519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5140328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9520389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0312322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4563795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0887936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8129802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053818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6303887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4845944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1344623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02831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624553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6146943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600840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ja-JP" altLang="en-US"/>
              <a:t>マスター タイトルの書式設定</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ja-JP" altLang="en-US"/>
              <a:t>図を追加</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885810" y="6041362"/>
            <a:ext cx="976879" cy="365125"/>
          </a:xfrm>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a:xfrm>
            <a:off x="590396" y="6041362"/>
            <a:ext cx="3295413" cy="365125"/>
          </a:xfrm>
        </p:spPr>
        <p:txBody>
          <a:bodyPr/>
          <a:lstStyle/>
          <a:p>
            <a:endParaRPr kumimoji="1" lang="ja-JP" altLang="en-US"/>
          </a:p>
        </p:txBody>
      </p:sp>
      <p:sp>
        <p:nvSpPr>
          <p:cNvPr id="7" name="Slide Number Placeholder 6"/>
          <p:cNvSpPr>
            <a:spLocks noGrp="1"/>
          </p:cNvSpPr>
          <p:nvPr>
            <p:ph type="sldNum" sz="quarter" idx="12"/>
          </p:nvPr>
        </p:nvSpPr>
        <p:spPr>
          <a:xfrm>
            <a:off x="4862689" y="5915888"/>
            <a:ext cx="1062155" cy="490599"/>
          </a:xfrm>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0234925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ja-JP" altLang="en-US"/>
              <a:t>マスター タイトルの書式設定</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ja-JP" altLang="en-US"/>
              <a:t>図を追加</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99279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20917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ja-JP" altLang="en-US"/>
              <a:t>マスター タイトルの書式設定</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ja-JP" altLang="en-US"/>
              <a:t>マスター テキストの書式設定</a:t>
            </a:r>
          </a:p>
        </p:txBody>
      </p:sp>
      <p:sp>
        <p:nvSpPr>
          <p:cNvPr id="2" name="Date Placeholder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7785715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9087478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758556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868841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345072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1592190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8104519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6044314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0430845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01024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8068510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5314850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1286061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515348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69943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603935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図を追加</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F2B34E-5636-4121-B634-4B93D961F680}" type="datetimeFigureOut">
              <a:rPr kumimoji="1" lang="ja-JP" altLang="en-US" smtClean="0"/>
              <a:t>2023/11/27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46923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kumimoji="1" lang="ja-JP"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873551214"/>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457200" rtl="0" eaLnBrk="1" latinLnBrk="0" hangingPunct="1">
        <a:spcBef>
          <a:spcPct val="0"/>
        </a:spcBef>
        <a:buNone/>
        <a:defRPr kumimoji="1" sz="36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89294567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kumimoji="1" lang="ja-JP"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F2B34E-5636-4121-B634-4B93D961F680}" type="datetimeFigureOut">
              <a:rPr kumimoji="1" lang="ja-JP" altLang="en-US" smtClean="0"/>
              <a:t>2023/11/27</a:t>
            </a:fld>
            <a:endParaRPr kumimoji="1" lang="ja-JP"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16395216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Lst>
  <p:txStyles>
    <p:titleStyle>
      <a:lvl1pPr algn="l" defTabSz="457200" rtl="0" eaLnBrk="1" latinLnBrk="0" hangingPunct="1">
        <a:spcBef>
          <a:spcPct val="0"/>
        </a:spcBef>
        <a:buNone/>
        <a:defRPr kumimoji="1" sz="4000" b="1" kern="1200">
          <a:solidFill>
            <a:srgbClr val="FEFEFE"/>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kumimoji="1"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kumimoji="1"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kumimoji="1"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F2B34E-5636-4121-B634-4B93D961F680}" type="datetimeFigureOut">
              <a:rPr kumimoji="1" lang="ja-JP" altLang="en-US" smtClean="0"/>
              <a:t>2023/11/27</a:t>
            </a:fld>
            <a:endParaRPr kumimoji="1" lang="ja-JP"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kumimoji="1" lang="ja-JP"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189355855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kumimoji="1" lang="ja-JP"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F2B34E-5636-4121-B634-4B93D961F680}" type="datetimeFigureOut">
              <a:rPr kumimoji="1" lang="ja-JP" altLang="en-US" smtClean="0"/>
              <a:t>2023/11/27</a:t>
            </a:fld>
            <a:endParaRPr kumimoji="1" lang="ja-JP"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323769726"/>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Lst>
  <p:txStyles>
    <p:titleStyle>
      <a:lvl1pPr algn="l" defTabSz="457200" rtl="0" eaLnBrk="1" latinLnBrk="0" hangingPunct="1">
        <a:spcBef>
          <a:spcPct val="0"/>
        </a:spcBef>
        <a:buNone/>
        <a:defRPr kumimoji="1" sz="4000" b="1" kern="1200">
          <a:solidFill>
            <a:srgbClr val="FEFEFE"/>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kumimoji="1"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kumimoji="1"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kumimoji="1"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kumimoji="1" sz="1200" kern="1200">
          <a:solidFill>
            <a:schemeClr val="tx1"/>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2B34E-5636-4121-B634-4B93D961F680}" type="datetimeFigureOut">
              <a:rPr kumimoji="1" lang="ja-JP" altLang="en-US" smtClean="0"/>
              <a:t>2023/11/27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C0435-54BF-4837-A161-5509F7FFC3D7}" type="slidenum">
              <a:rPr kumimoji="1" lang="ja-JP" altLang="en-US" smtClean="0"/>
              <a:t>‹#›</a:t>
            </a:fld>
            <a:endParaRPr kumimoji="1" lang="ja-JP" altLang="en-US"/>
          </a:p>
        </p:txBody>
      </p:sp>
    </p:spTree>
    <p:extLst>
      <p:ext uri="{BB962C8B-B14F-4D97-AF65-F5344CB8AC3E}">
        <p14:creationId xmlns:p14="http://schemas.microsoft.com/office/powerpoint/2010/main" val="226978122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jfi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7.jfif"/><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0.xml"/><Relationship Id="rId4" Type="http://schemas.openxmlformats.org/officeDocument/2006/relationships/hyperlink" Target="https://www.amazon.co.jp/?&amp;tag=hydraamazonav-22&amp;ref=pd_sl_7ibq2d37on_e&amp;adgrpid=157529192841&amp;hvpone=&amp;hvptwo=&amp;hvadid=675114138690&amp;hvpos=&amp;hvnetw=g&amp;hvrand=11308909192616416493&amp;hvqmt=e&amp;hvdev=c&amp;hvdvcmdl=&amp;hvlocint=&amp;hvlocphy=1009299&amp;hvtargid=kwd-10573980&amp;hydadcr=27922_1470188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4.xml"/><Relationship Id="rId5" Type="http://schemas.openxmlformats.org/officeDocument/2006/relationships/comments" Target="../comments/comment1.xml"/><Relationship Id="rId4" Type="http://schemas.openxmlformats.org/officeDocument/2006/relationships/hyperlink" Target="https://prtimes.jp/main/html/rd/p/000000010.000092071.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flipH="1">
            <a:off x="963107" y="1569793"/>
            <a:ext cx="1748590" cy="584775"/>
          </a:xfrm>
          <a:prstGeom prst="rect">
            <a:avLst/>
          </a:prstGeom>
          <a:noFill/>
        </p:spPr>
        <p:txBody>
          <a:bodyPr wrap="square" rtlCol="0">
            <a:spAutoFit/>
          </a:bodyPr>
          <a:lstStyle/>
          <a:p>
            <a:r>
              <a:rPr kumimoji="1" lang="ja-JP" altLang="en-US" sz="3200" dirty="0">
                <a:latin typeface="07やさしさアンチック" panose="02000600000000000000" pitchFamily="50" charset="-128"/>
                <a:ea typeface="07やさしさアンチック" panose="02000600000000000000" pitchFamily="50" charset="-128"/>
              </a:rPr>
              <a:t>１５班</a:t>
            </a:r>
          </a:p>
        </p:txBody>
      </p:sp>
      <p:sp>
        <p:nvSpPr>
          <p:cNvPr id="6" name="テキスト ボックス 5"/>
          <p:cNvSpPr txBox="1"/>
          <p:nvPr/>
        </p:nvSpPr>
        <p:spPr>
          <a:xfrm>
            <a:off x="1951026" y="3376097"/>
            <a:ext cx="3132425" cy="646331"/>
          </a:xfrm>
          <a:prstGeom prst="rect">
            <a:avLst/>
          </a:prstGeom>
          <a:noFill/>
        </p:spPr>
        <p:txBody>
          <a:bodyPr wrap="square" rtlCol="0">
            <a:spAutoFit/>
          </a:bodyPr>
          <a:lstStyle/>
          <a:p>
            <a:r>
              <a:rPr kumimoji="1" lang="ja-JP" altLang="en-US" sz="3600" dirty="0"/>
              <a:t>目黒陽生</a:t>
            </a:r>
            <a:endParaRPr kumimoji="1" lang="en-US" altLang="ja-JP" sz="3600" dirty="0"/>
          </a:p>
        </p:txBody>
      </p:sp>
      <p:sp>
        <p:nvSpPr>
          <p:cNvPr id="7" name="テキスト ボックス 6"/>
          <p:cNvSpPr txBox="1"/>
          <p:nvPr/>
        </p:nvSpPr>
        <p:spPr>
          <a:xfrm>
            <a:off x="1951026" y="4445140"/>
            <a:ext cx="2236510" cy="584775"/>
          </a:xfrm>
          <a:prstGeom prst="rect">
            <a:avLst/>
          </a:prstGeom>
          <a:noFill/>
        </p:spPr>
        <p:txBody>
          <a:bodyPr wrap="none" rtlCol="0">
            <a:spAutoFit/>
          </a:bodyPr>
          <a:lstStyle/>
          <a:p>
            <a:r>
              <a:rPr kumimoji="1" lang="ja-JP" altLang="en-US" sz="3200" dirty="0"/>
              <a:t>阿部しいの</a:t>
            </a:r>
          </a:p>
        </p:txBody>
      </p:sp>
      <p:sp>
        <p:nvSpPr>
          <p:cNvPr id="8" name="テキスト ボックス 7"/>
          <p:cNvSpPr txBox="1"/>
          <p:nvPr/>
        </p:nvSpPr>
        <p:spPr>
          <a:xfrm>
            <a:off x="6265331" y="3406874"/>
            <a:ext cx="1415772" cy="584775"/>
          </a:xfrm>
          <a:prstGeom prst="rect">
            <a:avLst/>
          </a:prstGeom>
          <a:noFill/>
        </p:spPr>
        <p:txBody>
          <a:bodyPr wrap="none" rtlCol="0">
            <a:spAutoFit/>
          </a:bodyPr>
          <a:lstStyle/>
          <a:p>
            <a:r>
              <a:rPr kumimoji="1" lang="ja-JP" altLang="en-US" sz="3200" dirty="0"/>
              <a:t>佐藤岬</a:t>
            </a:r>
          </a:p>
        </p:txBody>
      </p:sp>
      <p:sp>
        <p:nvSpPr>
          <p:cNvPr id="9" name="テキスト ボックス 8"/>
          <p:cNvSpPr txBox="1"/>
          <p:nvPr/>
        </p:nvSpPr>
        <p:spPr>
          <a:xfrm>
            <a:off x="6265331" y="4445140"/>
            <a:ext cx="1415772" cy="584775"/>
          </a:xfrm>
          <a:prstGeom prst="rect">
            <a:avLst/>
          </a:prstGeom>
          <a:noFill/>
        </p:spPr>
        <p:txBody>
          <a:bodyPr wrap="none" rtlCol="0">
            <a:spAutoFit/>
          </a:bodyPr>
          <a:lstStyle/>
          <a:p>
            <a:r>
              <a:rPr kumimoji="1" lang="ja-JP" altLang="en-US" sz="3200" dirty="0"/>
              <a:t>宮良碧</a:t>
            </a:r>
          </a:p>
        </p:txBody>
      </p:sp>
      <p:sp>
        <p:nvSpPr>
          <p:cNvPr id="2" name="テキスト ボックス 1"/>
          <p:cNvSpPr txBox="1"/>
          <p:nvPr/>
        </p:nvSpPr>
        <p:spPr>
          <a:xfrm>
            <a:off x="1720193" y="2393625"/>
            <a:ext cx="2698175" cy="523220"/>
          </a:xfrm>
          <a:prstGeom prst="rect">
            <a:avLst/>
          </a:prstGeom>
          <a:noFill/>
        </p:spPr>
        <p:txBody>
          <a:bodyPr wrap="none" rtlCol="0">
            <a:spAutoFit/>
          </a:bodyPr>
          <a:lstStyle/>
          <a:p>
            <a:r>
              <a:rPr kumimoji="1" lang="ja-JP" altLang="en-US" sz="2800" dirty="0"/>
              <a:t>プログラミング</a:t>
            </a:r>
          </a:p>
        </p:txBody>
      </p:sp>
      <p:sp>
        <p:nvSpPr>
          <p:cNvPr id="3" name="テキスト ボックス 2"/>
          <p:cNvSpPr txBox="1"/>
          <p:nvPr/>
        </p:nvSpPr>
        <p:spPr>
          <a:xfrm>
            <a:off x="5835535" y="2393625"/>
            <a:ext cx="2698175" cy="523220"/>
          </a:xfrm>
          <a:prstGeom prst="rect">
            <a:avLst/>
          </a:prstGeom>
          <a:noFill/>
        </p:spPr>
        <p:txBody>
          <a:bodyPr wrap="none" rtlCol="0">
            <a:spAutoFit/>
          </a:bodyPr>
          <a:lstStyle/>
          <a:p>
            <a:r>
              <a:rPr kumimoji="1" lang="ja-JP" altLang="en-US" sz="2800" dirty="0"/>
              <a:t>文書・デザイン</a:t>
            </a:r>
          </a:p>
        </p:txBody>
      </p:sp>
      <p:sp>
        <p:nvSpPr>
          <p:cNvPr id="10" name="正方形/長方形 9"/>
          <p:cNvSpPr/>
          <p:nvPr/>
        </p:nvSpPr>
        <p:spPr>
          <a:xfrm>
            <a:off x="1598072" y="3253251"/>
            <a:ext cx="2942416" cy="18442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5713414" y="3253251"/>
            <a:ext cx="2942416" cy="18442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514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86063" y="1780674"/>
            <a:ext cx="10331116" cy="3170099"/>
          </a:xfrm>
          <a:prstGeom prst="rect">
            <a:avLst/>
          </a:prstGeom>
          <a:noFill/>
        </p:spPr>
        <p:txBody>
          <a:bodyPr wrap="square" rtlCol="0">
            <a:spAutoFit/>
          </a:bodyPr>
          <a:lstStyle/>
          <a:p>
            <a:r>
              <a:rPr kumimoji="1" lang="ja-JP" altLang="en-US" sz="4000" dirty="0"/>
              <a:t>スマホで手軽に見れる</a:t>
            </a:r>
            <a:endParaRPr kumimoji="1" lang="en-US" altLang="ja-JP" sz="4000" dirty="0"/>
          </a:p>
          <a:p>
            <a:r>
              <a:rPr kumimoji="1" lang="ja-JP" altLang="en-US" sz="4000" dirty="0"/>
              <a:t>用意しておくことで災害時、避難を迅速に行える</a:t>
            </a:r>
            <a:endParaRPr kumimoji="1" lang="en-US" altLang="ja-JP" sz="4000" dirty="0"/>
          </a:p>
          <a:p>
            <a:r>
              <a:rPr kumimoji="1" lang="ja-JP" altLang="en-US" sz="4000" dirty="0"/>
              <a:t>不足品の確認ができる</a:t>
            </a:r>
            <a:endParaRPr kumimoji="1" lang="en-US" altLang="ja-JP" sz="4000" dirty="0"/>
          </a:p>
          <a:p>
            <a:r>
              <a:rPr kumimoji="1" lang="ja-JP" altLang="en-US" sz="4000" dirty="0"/>
              <a:t>新たに始める人でもわかりやすい</a:t>
            </a:r>
          </a:p>
        </p:txBody>
      </p:sp>
    </p:spTree>
    <p:extLst>
      <p:ext uri="{BB962C8B-B14F-4D97-AF65-F5344CB8AC3E}">
        <p14:creationId xmlns:p14="http://schemas.microsoft.com/office/powerpoint/2010/main" val="1678710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582778" y="2823410"/>
            <a:ext cx="9320464" cy="1107996"/>
          </a:xfrm>
          <a:prstGeom prst="rect">
            <a:avLst/>
          </a:prstGeom>
          <a:noFill/>
        </p:spPr>
        <p:txBody>
          <a:bodyPr wrap="square" rtlCol="0">
            <a:spAutoFit/>
          </a:bodyPr>
          <a:lstStyle/>
          <a:p>
            <a:r>
              <a:rPr kumimoji="1" lang="ja-JP" altLang="en-US" sz="6600" dirty="0"/>
              <a:t>使用ソフト・言語</a:t>
            </a:r>
          </a:p>
        </p:txBody>
      </p:sp>
    </p:spTree>
    <p:extLst>
      <p:ext uri="{BB962C8B-B14F-4D97-AF65-F5344CB8AC3E}">
        <p14:creationId xmlns:p14="http://schemas.microsoft.com/office/powerpoint/2010/main" val="808751285"/>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506" y="3177588"/>
            <a:ext cx="2117808" cy="298258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803" y="3177588"/>
            <a:ext cx="3127585" cy="2982580"/>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125" y="3177588"/>
            <a:ext cx="5491507" cy="2982580"/>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6872" y="116305"/>
            <a:ext cx="2868075" cy="2868075"/>
          </a:xfrm>
          <a:prstGeom prst="rect">
            <a:avLst/>
          </a:prstGeom>
        </p:spPr>
      </p:pic>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550" y="-987829"/>
            <a:ext cx="4876800" cy="4876800"/>
          </a:xfrm>
          <a:prstGeom prst="rect">
            <a:avLst/>
          </a:prstGeom>
        </p:spPr>
      </p:pic>
    </p:spTree>
    <p:extLst>
      <p:ext uri="{BB962C8B-B14F-4D97-AF65-F5344CB8AC3E}">
        <p14:creationId xmlns:p14="http://schemas.microsoft.com/office/powerpoint/2010/main" val="26536338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688378" y="2693324"/>
            <a:ext cx="2646878" cy="830997"/>
          </a:xfrm>
          <a:prstGeom prst="rect">
            <a:avLst/>
          </a:prstGeom>
          <a:noFill/>
        </p:spPr>
        <p:txBody>
          <a:bodyPr wrap="none" rtlCol="0">
            <a:spAutoFit/>
          </a:bodyPr>
          <a:lstStyle/>
          <a:p>
            <a:r>
              <a:rPr kumimoji="1" lang="ja-JP" altLang="en-US" sz="4800" dirty="0"/>
              <a:t>作業内容</a:t>
            </a:r>
          </a:p>
        </p:txBody>
      </p:sp>
    </p:spTree>
    <p:extLst>
      <p:ext uri="{BB962C8B-B14F-4D97-AF65-F5344CB8AC3E}">
        <p14:creationId xmlns:p14="http://schemas.microsoft.com/office/powerpoint/2010/main" val="1258523998"/>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435629" y="448888"/>
            <a:ext cx="7571303" cy="646331"/>
          </a:xfrm>
          <a:prstGeom prst="rect">
            <a:avLst/>
          </a:prstGeom>
          <a:noFill/>
        </p:spPr>
        <p:txBody>
          <a:bodyPr wrap="none" rtlCol="0">
            <a:spAutoFit/>
          </a:bodyPr>
          <a:lstStyle/>
          <a:p>
            <a:r>
              <a:rPr kumimoji="1" lang="ja-JP" altLang="en-US" sz="3600" dirty="0"/>
              <a:t>メインホームページに表示する画像</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119" y="1230282"/>
            <a:ext cx="2513967" cy="5153891"/>
          </a:xfrm>
          <a:prstGeom prst="rect">
            <a:avLst/>
          </a:prstGeom>
        </p:spPr>
      </p:pic>
      <p:sp>
        <p:nvSpPr>
          <p:cNvPr id="4" name="正方形/長方形 3"/>
          <p:cNvSpPr/>
          <p:nvPr/>
        </p:nvSpPr>
        <p:spPr>
          <a:xfrm>
            <a:off x="3956857" y="1095219"/>
            <a:ext cx="3690851" cy="557990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6602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98764" y="490451"/>
            <a:ext cx="5827236" cy="769441"/>
          </a:xfrm>
          <a:prstGeom prst="rect">
            <a:avLst/>
          </a:prstGeom>
          <a:noFill/>
        </p:spPr>
        <p:txBody>
          <a:bodyPr wrap="none" rtlCol="0">
            <a:spAutoFit/>
          </a:bodyPr>
          <a:lstStyle/>
          <a:p>
            <a:r>
              <a:rPr kumimoji="1" lang="ja-JP" altLang="en-US" sz="4400" dirty="0"/>
              <a:t>実際に表示されるロゴ</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42" y="1577187"/>
            <a:ext cx="4896533" cy="4667901"/>
          </a:xfrm>
          <a:prstGeom prst="rect">
            <a:avLst/>
          </a:prstGeom>
        </p:spPr>
      </p:pic>
    </p:spTree>
    <p:extLst>
      <p:ext uri="{BB962C8B-B14F-4D97-AF65-F5344CB8AC3E}">
        <p14:creationId xmlns:p14="http://schemas.microsoft.com/office/powerpoint/2010/main" val="5315634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4691" y="232756"/>
            <a:ext cx="7007046" cy="523220"/>
          </a:xfrm>
          <a:prstGeom prst="rect">
            <a:avLst/>
          </a:prstGeom>
          <a:noFill/>
        </p:spPr>
        <p:txBody>
          <a:bodyPr wrap="none" rtlCol="0">
            <a:spAutoFit/>
          </a:bodyPr>
          <a:lstStyle/>
          <a:p>
            <a:r>
              <a:rPr kumimoji="1" lang="ja-JP" altLang="en-US" sz="2800" dirty="0"/>
              <a:t>画像をホームページに挿入するプログラム</a:t>
            </a:r>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0413" t="10726" r="14132" b="18751"/>
          <a:stretch/>
        </p:blipFill>
        <p:spPr>
          <a:xfrm>
            <a:off x="2011679" y="1554479"/>
            <a:ext cx="6583681" cy="3990109"/>
          </a:xfrm>
          <a:prstGeom prst="rect">
            <a:avLst/>
          </a:prstGeom>
        </p:spPr>
      </p:pic>
      <p:sp>
        <p:nvSpPr>
          <p:cNvPr id="4" name="正方形/長方形 3"/>
          <p:cNvSpPr/>
          <p:nvPr/>
        </p:nvSpPr>
        <p:spPr>
          <a:xfrm>
            <a:off x="2128058" y="4563687"/>
            <a:ext cx="4971011" cy="498764"/>
          </a:xfrm>
          <a:prstGeom prst="rect">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128058" y="2709948"/>
            <a:ext cx="3632662" cy="698270"/>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86531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441468" y="357446"/>
            <a:ext cx="4763193" cy="1077218"/>
          </a:xfrm>
          <a:prstGeom prst="rect">
            <a:avLst/>
          </a:prstGeom>
          <a:noFill/>
        </p:spPr>
        <p:txBody>
          <a:bodyPr wrap="square" rtlCol="0">
            <a:spAutoFit/>
          </a:bodyPr>
          <a:lstStyle/>
          <a:p>
            <a:pPr algn="ctr"/>
            <a:r>
              <a:rPr kumimoji="1" lang="ja-JP" altLang="en-US" sz="3200" dirty="0"/>
              <a:t>ハンバーガーメニュー</a:t>
            </a:r>
            <a:endParaRPr kumimoji="1" lang="en-US" altLang="ja-JP" sz="3200" dirty="0"/>
          </a:p>
          <a:p>
            <a:pPr algn="ctr"/>
            <a:r>
              <a:rPr kumimoji="1" lang="ja-JP" altLang="en-US" sz="3200" dirty="0"/>
              <a:t>実際の表示</a:t>
            </a:r>
            <a:endParaRPr kumimoji="1" lang="en-US" altLang="ja-JP"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18" y="2621206"/>
            <a:ext cx="2660183" cy="1881593"/>
          </a:xfrm>
          <a:prstGeom prst="rect">
            <a:avLst/>
          </a:prstGeom>
        </p:spPr>
      </p:pic>
      <p:sp>
        <p:nvSpPr>
          <p:cNvPr id="4" name="右矢印 3"/>
          <p:cNvSpPr/>
          <p:nvPr/>
        </p:nvSpPr>
        <p:spPr>
          <a:xfrm>
            <a:off x="4472247" y="2809700"/>
            <a:ext cx="1737360" cy="150460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楕円 9"/>
          <p:cNvSpPr/>
          <p:nvPr/>
        </p:nvSpPr>
        <p:spPr>
          <a:xfrm>
            <a:off x="2748202" y="2506133"/>
            <a:ext cx="914400" cy="914400"/>
          </a:xfrm>
          <a:prstGeom prst="ellipse">
            <a:avLst/>
          </a:prstGeom>
          <a:noFill/>
          <a:ln w="57150">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58" y="1965598"/>
            <a:ext cx="5310449" cy="3462613"/>
          </a:xfrm>
          <a:prstGeom prst="rect">
            <a:avLst/>
          </a:prstGeom>
        </p:spPr>
      </p:pic>
    </p:spTree>
    <p:extLst>
      <p:ext uri="{BB962C8B-B14F-4D97-AF65-F5344CB8AC3E}">
        <p14:creationId xmlns:p14="http://schemas.microsoft.com/office/powerpoint/2010/main" val="6443282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45000" y="1000094"/>
            <a:ext cx="1689886" cy="461665"/>
          </a:xfrm>
          <a:prstGeom prst="rect">
            <a:avLst/>
          </a:prstGeom>
          <a:noFill/>
        </p:spPr>
        <p:txBody>
          <a:bodyPr wrap="none" rtlCol="0">
            <a:spAutoFit/>
          </a:bodyPr>
          <a:lstStyle/>
          <a:p>
            <a:r>
              <a:rPr kumimoji="1" lang="en-US" altLang="ja-JP" sz="2400" dirty="0"/>
              <a:t>HTML</a:t>
            </a:r>
            <a:r>
              <a:rPr kumimoji="1" lang="ja-JP" altLang="en-US" sz="2400" dirty="0"/>
              <a:t>画面</a:t>
            </a:r>
          </a:p>
        </p:txBody>
      </p:sp>
      <p:sp>
        <p:nvSpPr>
          <p:cNvPr id="6" name="テキスト ボックス 5"/>
          <p:cNvSpPr txBox="1"/>
          <p:nvPr/>
        </p:nvSpPr>
        <p:spPr>
          <a:xfrm>
            <a:off x="357447" y="318423"/>
            <a:ext cx="4754879" cy="461665"/>
          </a:xfrm>
          <a:prstGeom prst="rect">
            <a:avLst/>
          </a:prstGeom>
          <a:noFill/>
        </p:spPr>
        <p:txBody>
          <a:bodyPr wrap="square" rtlCol="0">
            <a:spAutoFit/>
          </a:bodyPr>
          <a:lstStyle/>
          <a:p>
            <a:r>
              <a:rPr kumimoji="1" lang="ja-JP" altLang="en-US" sz="2400" dirty="0">
                <a:solidFill>
                  <a:srgbClr val="00B050"/>
                </a:solidFill>
              </a:rPr>
              <a:t>ハンバーガーメニューの作成</a:t>
            </a: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4" y="1780879"/>
            <a:ext cx="4842552" cy="4758698"/>
          </a:xfrm>
          <a:prstGeom prst="rect">
            <a:avLst/>
          </a:prstGeom>
        </p:spPr>
      </p:pic>
      <p:pic>
        <p:nvPicPr>
          <p:cNvPr id="5" name="図 4">
            <a:extLst>
              <a:ext uri="{FF2B5EF4-FFF2-40B4-BE49-F238E27FC236}">
                <a16:creationId xmlns:a16="http://schemas.microsoft.com/office/drawing/2014/main" id="{304B32E3-FDA4-49B2-BD46-C172DB53D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807" y="1305110"/>
            <a:ext cx="3897739" cy="5477903"/>
          </a:xfrm>
          <a:prstGeom prst="rect">
            <a:avLst/>
          </a:prstGeom>
        </p:spPr>
      </p:pic>
      <p:sp>
        <p:nvSpPr>
          <p:cNvPr id="7" name="テキスト ボックス 6">
            <a:extLst>
              <a:ext uri="{FF2B5EF4-FFF2-40B4-BE49-F238E27FC236}">
                <a16:creationId xmlns:a16="http://schemas.microsoft.com/office/drawing/2014/main" id="{E0D64C54-022D-49C8-B3E7-32345A17F15E}"/>
              </a:ext>
            </a:extLst>
          </p:cNvPr>
          <p:cNvSpPr txBox="1"/>
          <p:nvPr/>
        </p:nvSpPr>
        <p:spPr>
          <a:xfrm>
            <a:off x="6739466" y="538429"/>
            <a:ext cx="1398140" cy="461665"/>
          </a:xfrm>
          <a:prstGeom prst="rect">
            <a:avLst/>
          </a:prstGeom>
          <a:noFill/>
        </p:spPr>
        <p:txBody>
          <a:bodyPr wrap="none" rtlCol="0">
            <a:spAutoFit/>
          </a:bodyPr>
          <a:lstStyle/>
          <a:p>
            <a:r>
              <a:rPr kumimoji="1" lang="en-US" altLang="ja-JP" sz="2400" dirty="0"/>
              <a:t>CSS</a:t>
            </a:r>
            <a:r>
              <a:rPr kumimoji="1" lang="ja-JP" altLang="en-US" sz="2400" dirty="0"/>
              <a:t>画面</a:t>
            </a:r>
          </a:p>
        </p:txBody>
      </p:sp>
    </p:spTree>
    <p:extLst>
      <p:ext uri="{BB962C8B-B14F-4D97-AF65-F5344CB8AC3E}">
        <p14:creationId xmlns:p14="http://schemas.microsoft.com/office/powerpoint/2010/main" val="777129516"/>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8464" y="304184"/>
            <a:ext cx="5724644" cy="646331"/>
          </a:xfrm>
          <a:prstGeom prst="rect">
            <a:avLst/>
          </a:prstGeom>
          <a:noFill/>
        </p:spPr>
        <p:txBody>
          <a:bodyPr wrap="none" rtlCol="0">
            <a:spAutoFit/>
          </a:bodyPr>
          <a:lstStyle/>
          <a:p>
            <a:r>
              <a:rPr kumimoji="1" lang="ja-JP" altLang="en-US" sz="3600" dirty="0">
                <a:solidFill>
                  <a:schemeClr val="accent6"/>
                </a:solidFill>
              </a:rPr>
              <a:t>スライドショー実際の画面</a:t>
            </a:r>
          </a:p>
        </p:txBody>
      </p:sp>
      <p:pic>
        <p:nvPicPr>
          <p:cNvPr id="4" name="図 3">
            <a:extLst>
              <a:ext uri="{FF2B5EF4-FFF2-40B4-BE49-F238E27FC236}">
                <a16:creationId xmlns:a16="http://schemas.microsoft.com/office/drawing/2014/main" id="{FC44038A-254B-43D9-B119-9C29E9527F3C}"/>
              </a:ext>
            </a:extLst>
          </p:cNvPr>
          <p:cNvPicPr>
            <a:picLocks noChangeAspect="1"/>
          </p:cNvPicPr>
          <p:nvPr/>
        </p:nvPicPr>
        <p:blipFill rotWithShape="1">
          <a:blip r:embed="rId2">
            <a:extLst>
              <a:ext uri="{28A0092B-C50C-407E-A947-70E740481C1C}">
                <a14:useLocalDpi xmlns:a14="http://schemas.microsoft.com/office/drawing/2010/main" val="0"/>
              </a:ext>
            </a:extLst>
          </a:blip>
          <a:srcRect l="-175" t="6544" r="175" b="4560"/>
          <a:stretch/>
        </p:blipFill>
        <p:spPr>
          <a:xfrm>
            <a:off x="1523998" y="1490134"/>
            <a:ext cx="9660467" cy="4800600"/>
          </a:xfrm>
          <a:prstGeom prst="rect">
            <a:avLst/>
          </a:prstGeom>
        </p:spPr>
      </p:pic>
    </p:spTree>
    <p:extLst>
      <p:ext uri="{BB962C8B-B14F-4D97-AF65-F5344CB8AC3E}">
        <p14:creationId xmlns:p14="http://schemas.microsoft.com/office/powerpoint/2010/main" val="2625469833"/>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D5DD083F-3FF9-4E4E-B2A1-AD94323B24AE}"/>
              </a:ext>
            </a:extLst>
          </p:cNvPr>
          <p:cNvSpPr/>
          <p:nvPr/>
        </p:nvSpPr>
        <p:spPr>
          <a:xfrm>
            <a:off x="3418079" y="375470"/>
            <a:ext cx="5147872" cy="830997"/>
          </a:xfrm>
          <a:prstGeom prst="rect">
            <a:avLst/>
          </a:prstGeom>
        </p:spPr>
        <p:txBody>
          <a:bodyPr wrap="square">
            <a:spAutoFit/>
          </a:bodyPr>
          <a:lstStyle/>
          <a:p>
            <a:r>
              <a:rPr kumimoji="1" lang="ja-JP" altLang="en-US" sz="4800" dirty="0"/>
              <a:t>課題設定と背景</a:t>
            </a:r>
          </a:p>
        </p:txBody>
      </p:sp>
      <p:pic>
        <p:nvPicPr>
          <p:cNvPr id="5" name="図 4">
            <a:extLst>
              <a:ext uri="{FF2B5EF4-FFF2-40B4-BE49-F238E27FC236}">
                <a16:creationId xmlns:a16="http://schemas.microsoft.com/office/drawing/2014/main" id="{0EF97358-1808-460E-8030-201EA4214DF5}"/>
              </a:ext>
            </a:extLst>
          </p:cNvPr>
          <p:cNvPicPr>
            <a:picLocks noChangeAspect="1"/>
          </p:cNvPicPr>
          <p:nvPr/>
        </p:nvPicPr>
        <p:blipFill>
          <a:blip r:embed="rId2"/>
          <a:stretch>
            <a:fillRect/>
          </a:stretch>
        </p:blipFill>
        <p:spPr>
          <a:xfrm>
            <a:off x="200544" y="1037134"/>
            <a:ext cx="2133785" cy="2133785"/>
          </a:xfrm>
          <a:prstGeom prst="rect">
            <a:avLst/>
          </a:prstGeom>
        </p:spPr>
      </p:pic>
      <p:pic>
        <p:nvPicPr>
          <p:cNvPr id="6" name="図 5">
            <a:extLst>
              <a:ext uri="{FF2B5EF4-FFF2-40B4-BE49-F238E27FC236}">
                <a16:creationId xmlns:a16="http://schemas.microsoft.com/office/drawing/2014/main" id="{EE05D0F6-8AE6-406B-BDB4-498E33F3B278}"/>
              </a:ext>
            </a:extLst>
          </p:cNvPr>
          <p:cNvPicPr>
            <a:picLocks noChangeAspect="1"/>
          </p:cNvPicPr>
          <p:nvPr/>
        </p:nvPicPr>
        <p:blipFill>
          <a:blip r:embed="rId3"/>
          <a:stretch>
            <a:fillRect/>
          </a:stretch>
        </p:blipFill>
        <p:spPr>
          <a:xfrm>
            <a:off x="200544" y="3490514"/>
            <a:ext cx="2133785" cy="2133785"/>
          </a:xfrm>
          <a:prstGeom prst="rect">
            <a:avLst/>
          </a:prstGeom>
        </p:spPr>
      </p:pic>
      <p:sp>
        <p:nvSpPr>
          <p:cNvPr id="2" name="テキスト ボックス 1">
            <a:extLst>
              <a:ext uri="{FF2B5EF4-FFF2-40B4-BE49-F238E27FC236}">
                <a16:creationId xmlns:a16="http://schemas.microsoft.com/office/drawing/2014/main" id="{CDE46034-82EE-49C9-A503-3E1917385788}"/>
              </a:ext>
            </a:extLst>
          </p:cNvPr>
          <p:cNvSpPr txBox="1"/>
          <p:nvPr/>
        </p:nvSpPr>
        <p:spPr>
          <a:xfrm>
            <a:off x="2985590" y="1885156"/>
            <a:ext cx="7911012" cy="4247317"/>
          </a:xfrm>
          <a:prstGeom prst="rect">
            <a:avLst/>
          </a:prstGeom>
          <a:noFill/>
        </p:spPr>
        <p:txBody>
          <a:bodyPr wrap="square" rtlCol="0">
            <a:spAutoFit/>
          </a:bodyPr>
          <a:lstStyle/>
          <a:p>
            <a:pPr algn="just"/>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私たちは</a:t>
            </a:r>
            <a:r>
              <a:rPr lang="en-US"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SDGs(</a:t>
            </a:r>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持続可能な開発目標</a:t>
            </a:r>
            <a:r>
              <a:rPr lang="en-US"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の“誰一人取り残さない</a:t>
            </a:r>
            <a:r>
              <a:rPr lang="en-US"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(Leave no one behind)</a:t>
            </a:r>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”というスローガンから</a:t>
            </a:r>
            <a:r>
              <a:rPr lang="en-US"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11</a:t>
            </a:r>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en-US"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13</a:t>
            </a:r>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の目標を中心に災害対策について考えた</a:t>
            </a:r>
          </a:p>
          <a:p>
            <a:pPr algn="just"/>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調べていくと今現在日本では災害に対する備えが不十分であると感じた</a:t>
            </a:r>
          </a:p>
          <a:p>
            <a:pPr algn="just"/>
            <a:r>
              <a:rPr lang="ja-JP" altLang="ja-JP" sz="2800" kern="100" dirty="0">
                <a:effectLst/>
                <a:latin typeface="游明朝" panose="02020400000000000000" pitchFamily="18" charset="-128"/>
                <a:ea typeface="游明朝" panose="02020400000000000000" pitchFamily="18" charset="-128"/>
                <a:cs typeface="Times New Roman" panose="02020603050405020304" pitchFamily="18" charset="0"/>
              </a:rPr>
              <a:t>そこから現状を変えるきっかけになるようなサイトを作成したいと考え、この『災害時の備え』という題材をもとに課題研究を行った</a:t>
            </a:r>
          </a:p>
          <a:p>
            <a:endParaRPr kumimoji="1" lang="ja-JP" altLang="en-US" dirty="0"/>
          </a:p>
        </p:txBody>
      </p:sp>
    </p:spTree>
    <p:extLst>
      <p:ext uri="{BB962C8B-B14F-4D97-AF65-F5344CB8AC3E}">
        <p14:creationId xmlns:p14="http://schemas.microsoft.com/office/powerpoint/2010/main" val="856309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2231" t="24389" r="28596" b="39026"/>
          <a:stretch/>
        </p:blipFill>
        <p:spPr>
          <a:xfrm>
            <a:off x="511284" y="1820488"/>
            <a:ext cx="11093284" cy="3300152"/>
          </a:xfrm>
          <a:prstGeom prst="rect">
            <a:avLst/>
          </a:prstGeom>
        </p:spPr>
      </p:pic>
      <p:sp>
        <p:nvSpPr>
          <p:cNvPr id="5" name="テキスト ボックス 4"/>
          <p:cNvSpPr txBox="1"/>
          <p:nvPr/>
        </p:nvSpPr>
        <p:spPr>
          <a:xfrm>
            <a:off x="681644" y="432262"/>
            <a:ext cx="4185761" cy="461665"/>
          </a:xfrm>
          <a:prstGeom prst="rect">
            <a:avLst/>
          </a:prstGeom>
          <a:noFill/>
        </p:spPr>
        <p:txBody>
          <a:bodyPr wrap="none" rtlCol="0">
            <a:spAutoFit/>
          </a:bodyPr>
          <a:lstStyle/>
          <a:p>
            <a:r>
              <a:rPr kumimoji="1" lang="ja-JP" altLang="en-US" sz="2400" dirty="0" smtClean="0">
                <a:solidFill>
                  <a:schemeClr val="accent6"/>
                </a:solidFill>
              </a:rPr>
              <a:t>スライドショーのプログラム</a:t>
            </a:r>
            <a:endParaRPr kumimoji="1" lang="ja-JP" altLang="en-US" sz="2400" dirty="0">
              <a:solidFill>
                <a:schemeClr val="accent6"/>
              </a:solidFill>
            </a:endParaRPr>
          </a:p>
        </p:txBody>
      </p:sp>
    </p:spTree>
    <p:extLst>
      <p:ext uri="{BB962C8B-B14F-4D97-AF65-F5344CB8AC3E}">
        <p14:creationId xmlns:p14="http://schemas.microsoft.com/office/powerpoint/2010/main" val="2997405548"/>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9" y="2546238"/>
            <a:ext cx="3668833" cy="3608405"/>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13" y="2117823"/>
            <a:ext cx="7593807" cy="4465236"/>
          </a:xfrm>
          <a:prstGeom prst="rect">
            <a:avLst/>
          </a:prstGeom>
        </p:spPr>
      </p:pic>
      <p:sp>
        <p:nvSpPr>
          <p:cNvPr id="4" name="テキスト ボックス 3"/>
          <p:cNvSpPr txBox="1"/>
          <p:nvPr/>
        </p:nvSpPr>
        <p:spPr>
          <a:xfrm>
            <a:off x="457199" y="1125790"/>
            <a:ext cx="1569660" cy="369332"/>
          </a:xfrm>
          <a:prstGeom prst="rect">
            <a:avLst/>
          </a:prstGeom>
          <a:noFill/>
        </p:spPr>
        <p:txBody>
          <a:bodyPr wrap="none" rtlCol="0">
            <a:spAutoFit/>
          </a:bodyPr>
          <a:lstStyle/>
          <a:p>
            <a:r>
              <a:rPr kumimoji="1" lang="ja-JP" altLang="en-US" dirty="0"/>
              <a:t>右：設定画面</a:t>
            </a:r>
          </a:p>
        </p:txBody>
      </p:sp>
      <p:sp>
        <p:nvSpPr>
          <p:cNvPr id="5" name="テキスト ボックス 4"/>
          <p:cNvSpPr txBox="1"/>
          <p:nvPr/>
        </p:nvSpPr>
        <p:spPr>
          <a:xfrm>
            <a:off x="7867409" y="1125790"/>
            <a:ext cx="1800493" cy="369332"/>
          </a:xfrm>
          <a:prstGeom prst="rect">
            <a:avLst/>
          </a:prstGeom>
          <a:noFill/>
        </p:spPr>
        <p:txBody>
          <a:bodyPr wrap="none" rtlCol="0">
            <a:spAutoFit/>
          </a:bodyPr>
          <a:lstStyle/>
          <a:p>
            <a:r>
              <a:rPr kumimoji="1" lang="ja-JP" altLang="en-US" dirty="0"/>
              <a:t>左：実際の画面</a:t>
            </a:r>
          </a:p>
        </p:txBody>
      </p:sp>
      <p:sp>
        <p:nvSpPr>
          <p:cNvPr id="6" name="テキスト ボックス 5"/>
          <p:cNvSpPr txBox="1"/>
          <p:nvPr/>
        </p:nvSpPr>
        <p:spPr>
          <a:xfrm>
            <a:off x="357448" y="318423"/>
            <a:ext cx="3117272" cy="461665"/>
          </a:xfrm>
          <a:prstGeom prst="rect">
            <a:avLst/>
          </a:prstGeom>
          <a:noFill/>
        </p:spPr>
        <p:txBody>
          <a:bodyPr wrap="square" rtlCol="0">
            <a:spAutoFit/>
          </a:bodyPr>
          <a:lstStyle/>
          <a:p>
            <a:r>
              <a:rPr kumimoji="1" lang="ja-JP" altLang="en-US" sz="2400" dirty="0">
                <a:solidFill>
                  <a:srgbClr val="00B050"/>
                </a:solidFill>
              </a:rPr>
              <a:t>新規登録画面の作成</a:t>
            </a:r>
          </a:p>
        </p:txBody>
      </p:sp>
    </p:spTree>
    <p:extLst>
      <p:ext uri="{BB962C8B-B14F-4D97-AF65-F5344CB8AC3E}">
        <p14:creationId xmlns:p14="http://schemas.microsoft.com/office/powerpoint/2010/main" val="846436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384" y="2302626"/>
            <a:ext cx="3307415" cy="3853450"/>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5" y="2105032"/>
            <a:ext cx="7416933" cy="4345644"/>
          </a:xfrm>
          <a:prstGeom prst="rect">
            <a:avLst/>
          </a:prstGeom>
        </p:spPr>
      </p:pic>
      <p:sp>
        <p:nvSpPr>
          <p:cNvPr id="4" name="テキスト ボックス 3"/>
          <p:cNvSpPr txBox="1"/>
          <p:nvPr/>
        </p:nvSpPr>
        <p:spPr>
          <a:xfrm>
            <a:off x="488614" y="1138844"/>
            <a:ext cx="1835668" cy="369332"/>
          </a:xfrm>
          <a:prstGeom prst="rect">
            <a:avLst/>
          </a:prstGeom>
          <a:noFill/>
        </p:spPr>
        <p:txBody>
          <a:bodyPr wrap="square" rtlCol="0">
            <a:spAutoFit/>
          </a:bodyPr>
          <a:lstStyle/>
          <a:p>
            <a:r>
              <a:rPr kumimoji="1" lang="ja-JP" altLang="en-US" dirty="0"/>
              <a:t>右：設定画面</a:t>
            </a:r>
            <a:endParaRPr kumimoji="1" lang="en-US" altLang="ja-JP" dirty="0"/>
          </a:p>
        </p:txBody>
      </p:sp>
      <p:sp>
        <p:nvSpPr>
          <p:cNvPr id="5" name="テキスト ボックス 4"/>
          <p:cNvSpPr txBox="1"/>
          <p:nvPr/>
        </p:nvSpPr>
        <p:spPr>
          <a:xfrm>
            <a:off x="8216384" y="1138844"/>
            <a:ext cx="1800493" cy="369332"/>
          </a:xfrm>
          <a:prstGeom prst="rect">
            <a:avLst/>
          </a:prstGeom>
          <a:noFill/>
        </p:spPr>
        <p:txBody>
          <a:bodyPr wrap="none" rtlCol="0">
            <a:spAutoFit/>
          </a:bodyPr>
          <a:lstStyle/>
          <a:p>
            <a:r>
              <a:rPr kumimoji="1" lang="ja-JP" altLang="en-US" dirty="0"/>
              <a:t>左：実際の画面</a:t>
            </a:r>
          </a:p>
        </p:txBody>
      </p:sp>
      <p:sp>
        <p:nvSpPr>
          <p:cNvPr id="6" name="テキスト ボックス 5"/>
          <p:cNvSpPr txBox="1"/>
          <p:nvPr/>
        </p:nvSpPr>
        <p:spPr>
          <a:xfrm>
            <a:off x="330672" y="374072"/>
            <a:ext cx="2954655" cy="461665"/>
          </a:xfrm>
          <a:prstGeom prst="rect">
            <a:avLst/>
          </a:prstGeom>
          <a:noFill/>
        </p:spPr>
        <p:txBody>
          <a:bodyPr wrap="none" rtlCol="0">
            <a:spAutoFit/>
          </a:bodyPr>
          <a:lstStyle/>
          <a:p>
            <a:r>
              <a:rPr kumimoji="1" lang="ja-JP" altLang="en-US" sz="2400" dirty="0">
                <a:solidFill>
                  <a:srgbClr val="00B050"/>
                </a:solidFill>
              </a:rPr>
              <a:t>ログイン画面の作成</a:t>
            </a:r>
          </a:p>
        </p:txBody>
      </p:sp>
    </p:spTree>
    <p:extLst>
      <p:ext uri="{BB962C8B-B14F-4D97-AF65-F5344CB8AC3E}">
        <p14:creationId xmlns:p14="http://schemas.microsoft.com/office/powerpoint/2010/main" val="28827957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65761" y="307572"/>
            <a:ext cx="2262158" cy="369332"/>
          </a:xfrm>
          <a:prstGeom prst="rect">
            <a:avLst/>
          </a:prstGeom>
          <a:noFill/>
        </p:spPr>
        <p:txBody>
          <a:bodyPr wrap="none" rtlCol="0">
            <a:spAutoFit/>
          </a:bodyPr>
          <a:lstStyle/>
          <a:p>
            <a:r>
              <a:rPr kumimoji="1" lang="ja-JP" altLang="en-US" dirty="0">
                <a:solidFill>
                  <a:schemeClr val="accent6"/>
                </a:solidFill>
              </a:rPr>
              <a:t>データベースの作成</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4845"/>
            <a:ext cx="5729526" cy="5909842"/>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9526" y="976272"/>
            <a:ext cx="6461324" cy="4157689"/>
          </a:xfrm>
          <a:prstGeom prst="rect">
            <a:avLst/>
          </a:prstGeom>
        </p:spPr>
      </p:pic>
    </p:spTree>
    <p:extLst>
      <p:ext uri="{BB962C8B-B14F-4D97-AF65-F5344CB8AC3E}">
        <p14:creationId xmlns:p14="http://schemas.microsoft.com/office/powerpoint/2010/main" val="2614269328"/>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6691" y="188884"/>
            <a:ext cx="5001837" cy="6669116"/>
          </a:xfrm>
          <a:prstGeom prst="rect">
            <a:avLst/>
          </a:prstGeom>
        </p:spPr>
      </p:pic>
      <p:sp>
        <p:nvSpPr>
          <p:cNvPr id="3" name="テキスト ボックス 2"/>
          <p:cNvSpPr txBox="1"/>
          <p:nvPr/>
        </p:nvSpPr>
        <p:spPr>
          <a:xfrm>
            <a:off x="490453" y="598518"/>
            <a:ext cx="3466406" cy="1569660"/>
          </a:xfrm>
          <a:prstGeom prst="rect">
            <a:avLst/>
          </a:prstGeom>
          <a:noFill/>
        </p:spPr>
        <p:txBody>
          <a:bodyPr wrap="square" rtlCol="0">
            <a:spAutoFit/>
          </a:bodyPr>
          <a:lstStyle/>
          <a:p>
            <a:r>
              <a:rPr kumimoji="1" lang="ja-JP" altLang="en-US" sz="3200" dirty="0">
                <a:solidFill>
                  <a:schemeClr val="accent6"/>
                </a:solidFill>
              </a:rPr>
              <a:t>ログイン画面、データベース、サーバに接続する</a:t>
            </a:r>
          </a:p>
        </p:txBody>
      </p:sp>
    </p:spTree>
    <p:extLst>
      <p:ext uri="{BB962C8B-B14F-4D97-AF65-F5344CB8AC3E}">
        <p14:creationId xmlns:p14="http://schemas.microsoft.com/office/powerpoint/2010/main" val="661316045"/>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796444" y="2701637"/>
            <a:ext cx="2262158" cy="923330"/>
          </a:xfrm>
          <a:prstGeom prst="rect">
            <a:avLst/>
          </a:prstGeom>
          <a:noFill/>
        </p:spPr>
        <p:txBody>
          <a:bodyPr wrap="none" rtlCol="0">
            <a:spAutoFit/>
          </a:bodyPr>
          <a:lstStyle/>
          <a:p>
            <a:r>
              <a:rPr kumimoji="1" lang="ja-JP" altLang="en-US" sz="5400" dirty="0"/>
              <a:t>まとめ</a:t>
            </a:r>
          </a:p>
        </p:txBody>
      </p:sp>
    </p:spTree>
    <p:extLst>
      <p:ext uri="{BB962C8B-B14F-4D97-AF65-F5344CB8AC3E}">
        <p14:creationId xmlns:p14="http://schemas.microsoft.com/office/powerpoint/2010/main" val="3683328270"/>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54975" y="2011679"/>
            <a:ext cx="8905002" cy="3170099"/>
          </a:xfrm>
          <a:prstGeom prst="rect">
            <a:avLst/>
          </a:prstGeom>
          <a:noFill/>
        </p:spPr>
        <p:txBody>
          <a:bodyPr wrap="none" rtlCol="0">
            <a:spAutoFit/>
          </a:bodyPr>
          <a:lstStyle/>
          <a:p>
            <a:r>
              <a:rPr kumimoji="1" lang="ja-JP" altLang="en-US" sz="4000" dirty="0"/>
              <a:t>１、題材の決定</a:t>
            </a:r>
            <a:endParaRPr kumimoji="1" lang="en-US" altLang="ja-JP" sz="4000" dirty="0"/>
          </a:p>
          <a:p>
            <a:r>
              <a:rPr kumimoji="1" lang="ja-JP" altLang="en-US" sz="4000" dirty="0"/>
              <a:t>２、イメージキャラクターの作成</a:t>
            </a:r>
            <a:endParaRPr kumimoji="1" lang="en-US" altLang="ja-JP" sz="4000" dirty="0"/>
          </a:p>
          <a:p>
            <a:r>
              <a:rPr kumimoji="1" lang="ja-JP" altLang="en-US" sz="4000" dirty="0"/>
              <a:t>３、様々なアプリケーションを</a:t>
            </a:r>
            <a:r>
              <a:rPr kumimoji="1" lang="ja-JP" altLang="en-US" sz="4000" dirty="0" smtClean="0"/>
              <a:t>使用し</a:t>
            </a:r>
            <a:endParaRPr kumimoji="1" lang="en-US" altLang="ja-JP" sz="4000" dirty="0" smtClean="0"/>
          </a:p>
          <a:p>
            <a:r>
              <a:rPr kumimoji="1" lang="ja-JP" altLang="en-US" sz="4000" dirty="0" smtClean="0"/>
              <a:t>　　ウェブサイト</a:t>
            </a:r>
            <a:r>
              <a:rPr kumimoji="1" lang="ja-JP" altLang="en-US" sz="4000" dirty="0"/>
              <a:t>の作成</a:t>
            </a:r>
            <a:endParaRPr kumimoji="1" lang="en-US" altLang="ja-JP" sz="4000" dirty="0"/>
          </a:p>
          <a:p>
            <a:r>
              <a:rPr kumimoji="1" lang="ja-JP" altLang="en-US" sz="4000" dirty="0"/>
              <a:t>４</a:t>
            </a:r>
            <a:r>
              <a:rPr kumimoji="1" lang="ja-JP" altLang="en-US" sz="4000" dirty="0" smtClean="0"/>
              <a:t>、</a:t>
            </a:r>
            <a:r>
              <a:rPr kumimoji="1" lang="ja-JP" altLang="en-US" sz="4000" dirty="0"/>
              <a:t>パワーポイント、発表原稿の作成</a:t>
            </a:r>
            <a:endParaRPr kumimoji="1" lang="en-US" altLang="ja-JP" sz="4000" dirty="0"/>
          </a:p>
        </p:txBody>
      </p:sp>
    </p:spTree>
    <p:extLst>
      <p:ext uri="{BB962C8B-B14F-4D97-AF65-F5344CB8AC3E}">
        <p14:creationId xmlns:p14="http://schemas.microsoft.com/office/powerpoint/2010/main" val="22224130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1000"/>
                                        <p:tgtEl>
                                          <p:spTgt spid="2">
                                            <p:txEl>
                                              <p:pRg st="3" end="3"/>
                                            </p:txEl>
                                          </p:spTgt>
                                        </p:tgtEl>
                                      </p:cBhvr>
                                    </p:animEffect>
                                    <p:anim calcmode="lin" valueType="num">
                                      <p:cBhvr>
                                        <p:cTn id="27"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1000"/>
                                        <p:tgtEl>
                                          <p:spTgt spid="2">
                                            <p:txEl>
                                              <p:pRg st="4" end="4"/>
                                            </p:txEl>
                                          </p:spTgt>
                                        </p:tgtEl>
                                      </p:cBhvr>
                                    </p:animEffect>
                                    <p:anim calcmode="lin" valueType="num">
                                      <p:cBhvr>
                                        <p:cTn id="34"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75215" y="2552008"/>
            <a:ext cx="4801314" cy="1015663"/>
          </a:xfrm>
          <a:prstGeom prst="rect">
            <a:avLst/>
          </a:prstGeom>
          <a:noFill/>
        </p:spPr>
        <p:txBody>
          <a:bodyPr wrap="none" rtlCol="0">
            <a:spAutoFit/>
          </a:bodyPr>
          <a:lstStyle/>
          <a:p>
            <a:r>
              <a:rPr kumimoji="1" lang="ja-JP" altLang="en-US" sz="6000" dirty="0"/>
              <a:t>今後について</a:t>
            </a:r>
          </a:p>
        </p:txBody>
      </p:sp>
    </p:spTree>
    <p:extLst>
      <p:ext uri="{BB962C8B-B14F-4D97-AF65-F5344CB8AC3E}">
        <p14:creationId xmlns:p14="http://schemas.microsoft.com/office/powerpoint/2010/main" val="3060987727"/>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047404" y="1188722"/>
            <a:ext cx="9187130" cy="4247317"/>
          </a:xfrm>
          <a:prstGeom prst="rect">
            <a:avLst/>
          </a:prstGeom>
          <a:noFill/>
        </p:spPr>
        <p:txBody>
          <a:bodyPr wrap="none" rtlCol="0">
            <a:spAutoFit/>
          </a:bodyPr>
          <a:lstStyle/>
          <a:p>
            <a:r>
              <a:rPr kumimoji="1" lang="ja-JP" altLang="en-US" sz="5400" dirty="0"/>
              <a:t>・チェックボックスの最適化</a:t>
            </a:r>
            <a:endParaRPr kumimoji="1" lang="en-US" altLang="ja-JP" sz="5400" dirty="0"/>
          </a:p>
          <a:p>
            <a:r>
              <a:rPr kumimoji="1" lang="ja-JP" altLang="en-US" sz="5400" dirty="0"/>
              <a:t>・クイズ作成</a:t>
            </a:r>
            <a:endParaRPr kumimoji="1" lang="en-US" altLang="ja-JP" sz="5400" dirty="0"/>
          </a:p>
          <a:p>
            <a:r>
              <a:rPr kumimoji="1" lang="ja-JP" altLang="en-US" sz="5400" dirty="0"/>
              <a:t>・最終発表用の資料作成</a:t>
            </a:r>
            <a:endParaRPr kumimoji="1" lang="en-US" altLang="ja-JP" sz="5400" dirty="0"/>
          </a:p>
          <a:p>
            <a:r>
              <a:rPr kumimoji="1" lang="ja-JP" altLang="en-US" sz="5400" dirty="0"/>
              <a:t>・班員の感想欄への入力</a:t>
            </a:r>
            <a:endParaRPr kumimoji="1" lang="en-US" altLang="ja-JP" sz="5400" dirty="0"/>
          </a:p>
          <a:p>
            <a:r>
              <a:rPr kumimoji="1" lang="ja-JP" altLang="en-US" sz="5400" dirty="0"/>
              <a:t>・ハザードマップの作成</a:t>
            </a:r>
            <a:endParaRPr kumimoji="1" lang="en-US" altLang="ja-JP" sz="5400" dirty="0"/>
          </a:p>
        </p:txBody>
      </p:sp>
    </p:spTree>
    <p:extLst>
      <p:ext uri="{BB962C8B-B14F-4D97-AF65-F5344CB8AC3E}">
        <p14:creationId xmlns:p14="http://schemas.microsoft.com/office/powerpoint/2010/main" val="836433073"/>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82138" y="6217921"/>
            <a:ext cx="1569660" cy="369332"/>
          </a:xfrm>
          <a:prstGeom prst="rect">
            <a:avLst/>
          </a:prstGeom>
          <a:noFill/>
        </p:spPr>
        <p:txBody>
          <a:bodyPr wrap="none" rtlCol="0">
            <a:spAutoFit/>
          </a:bodyPr>
          <a:lstStyle/>
          <a:p>
            <a:r>
              <a:rPr kumimoji="1" lang="en-US" altLang="ja-JP" dirty="0"/>
              <a:t>※</a:t>
            </a:r>
            <a:r>
              <a:rPr kumimoji="1" lang="ja-JP" altLang="en-US" dirty="0"/>
              <a:t>イメージ図</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24" y="1201234"/>
            <a:ext cx="4496427" cy="4305901"/>
          </a:xfrm>
          <a:prstGeom prst="rect">
            <a:avLst/>
          </a:prstGeom>
        </p:spPr>
      </p:pic>
      <p:sp>
        <p:nvSpPr>
          <p:cNvPr id="7" name="テキスト ボックス 6"/>
          <p:cNvSpPr txBox="1"/>
          <p:nvPr/>
        </p:nvSpPr>
        <p:spPr>
          <a:xfrm>
            <a:off x="254046" y="198060"/>
            <a:ext cx="6750566" cy="584775"/>
          </a:xfrm>
          <a:prstGeom prst="rect">
            <a:avLst/>
          </a:prstGeom>
          <a:noFill/>
        </p:spPr>
        <p:txBody>
          <a:bodyPr wrap="none" rtlCol="0">
            <a:spAutoFit/>
          </a:bodyPr>
          <a:lstStyle/>
          <a:p>
            <a:r>
              <a:rPr kumimoji="1" lang="ja-JP" altLang="en-US" sz="3200" dirty="0"/>
              <a:t>未選択の備蓄品の販売ページへ飛ぶ</a:t>
            </a:r>
          </a:p>
        </p:txBody>
      </p:sp>
      <p:sp>
        <p:nvSpPr>
          <p:cNvPr id="8" name="右矢印 7"/>
          <p:cNvSpPr/>
          <p:nvPr/>
        </p:nvSpPr>
        <p:spPr>
          <a:xfrm>
            <a:off x="5669644" y="31118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8945" y="883942"/>
            <a:ext cx="2876794" cy="5425115"/>
          </a:xfrm>
          <a:prstGeom prst="rect">
            <a:avLst/>
          </a:prstGeom>
        </p:spPr>
      </p:pic>
      <p:sp>
        <p:nvSpPr>
          <p:cNvPr id="10" name="テキスト ボックス 9"/>
          <p:cNvSpPr txBox="1"/>
          <p:nvPr/>
        </p:nvSpPr>
        <p:spPr>
          <a:xfrm>
            <a:off x="6459914" y="6294865"/>
            <a:ext cx="5732086" cy="584775"/>
          </a:xfrm>
          <a:prstGeom prst="rect">
            <a:avLst/>
          </a:prstGeom>
          <a:noFill/>
        </p:spPr>
        <p:txBody>
          <a:bodyPr wrap="square" rtlCol="0">
            <a:spAutoFit/>
          </a:bodyPr>
          <a:lstStyle/>
          <a:p>
            <a:r>
              <a:rPr lang="en-US" altLang="ja-JP" sz="800" dirty="0">
                <a:hlinkClick r:id="rId4"/>
              </a:rPr>
              <a:t>https://www.amazon.co.jp/?&amp;tag=hydraamazonav-22&amp;ref=pd_sl_7ibq2d37on_e&amp;adgrpid=157529192841&amp;hvpone=&amp;hvptwo=&amp;hvadid=675114138690&amp;hvpos=&amp;hvnetw=g&amp;hvrand=11308909192616416493&amp;hvqmt=e&amp;hvdev=c&amp;hvdvcmdl=&amp;hvlocint=&amp;hvlocphy=1009299&amp;hvtargid=kwd-10573980&amp;hydadcr=27922_14701883</a:t>
            </a:r>
            <a:endParaRPr kumimoji="1" lang="ja-JP" altLang="en-US" sz="800" dirty="0"/>
          </a:p>
        </p:txBody>
      </p:sp>
    </p:spTree>
    <p:extLst>
      <p:ext uri="{BB962C8B-B14F-4D97-AF65-F5344CB8AC3E}">
        <p14:creationId xmlns:p14="http://schemas.microsoft.com/office/powerpoint/2010/main" val="6772820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11579" y="529390"/>
            <a:ext cx="2441694" cy="769441"/>
          </a:xfrm>
          <a:prstGeom prst="rect">
            <a:avLst/>
          </a:prstGeom>
          <a:noFill/>
        </p:spPr>
        <p:txBody>
          <a:bodyPr wrap="none" rtlCol="0">
            <a:spAutoFit/>
          </a:bodyPr>
          <a:lstStyle/>
          <a:p>
            <a:r>
              <a:rPr kumimoji="1" lang="ja-JP" altLang="en-US" sz="4400" dirty="0"/>
              <a:t>研究目的</a:t>
            </a:r>
          </a:p>
        </p:txBody>
      </p:sp>
      <p:sp>
        <p:nvSpPr>
          <p:cNvPr id="3" name="テキスト ボックス 2"/>
          <p:cNvSpPr txBox="1"/>
          <p:nvPr/>
        </p:nvSpPr>
        <p:spPr>
          <a:xfrm>
            <a:off x="2117557" y="2470484"/>
            <a:ext cx="8454190" cy="1938992"/>
          </a:xfrm>
          <a:prstGeom prst="rect">
            <a:avLst/>
          </a:prstGeom>
          <a:noFill/>
        </p:spPr>
        <p:txBody>
          <a:bodyPr wrap="square" rtlCol="0">
            <a:spAutoFit/>
          </a:bodyPr>
          <a:lstStyle/>
          <a:p>
            <a:r>
              <a:rPr kumimoji="1" lang="ja-JP" altLang="en-US" sz="4000" dirty="0"/>
              <a:t>災害時などで必要な備蓄品の管理やハザードマップなど災害時での知識を得ることができるサイトの作成</a:t>
            </a:r>
          </a:p>
        </p:txBody>
      </p:sp>
    </p:spTree>
    <p:extLst>
      <p:ext uri="{BB962C8B-B14F-4D97-AF65-F5344CB8AC3E}">
        <p14:creationId xmlns:p14="http://schemas.microsoft.com/office/powerpoint/2010/main" val="20406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73331" y="490451"/>
            <a:ext cx="2954655" cy="646331"/>
          </a:xfrm>
          <a:prstGeom prst="rect">
            <a:avLst/>
          </a:prstGeom>
          <a:noFill/>
        </p:spPr>
        <p:txBody>
          <a:bodyPr wrap="none" rtlCol="0">
            <a:spAutoFit/>
          </a:bodyPr>
          <a:lstStyle/>
          <a:p>
            <a:r>
              <a:rPr kumimoji="1" lang="ja-JP" altLang="en-US" sz="3600" dirty="0">
                <a:solidFill>
                  <a:schemeClr val="tx2"/>
                </a:solidFill>
              </a:rPr>
              <a:t>班員の感想欄</a:t>
            </a:r>
          </a:p>
        </p:txBody>
      </p:sp>
      <p:pic>
        <p:nvPicPr>
          <p:cNvPr id="4" name="図 3">
            <a:extLst>
              <a:ext uri="{FF2B5EF4-FFF2-40B4-BE49-F238E27FC236}">
                <a16:creationId xmlns:a16="http://schemas.microsoft.com/office/drawing/2014/main" id="{F6A85286-75E0-43B5-BC5A-5D9CBE9F598F}"/>
              </a:ext>
            </a:extLst>
          </p:cNvPr>
          <p:cNvPicPr>
            <a:picLocks noChangeAspect="1"/>
          </p:cNvPicPr>
          <p:nvPr/>
        </p:nvPicPr>
        <p:blipFill rotWithShape="1">
          <a:blip r:embed="rId2">
            <a:extLst>
              <a:ext uri="{28A0092B-C50C-407E-A947-70E740481C1C}">
                <a14:useLocalDpi xmlns:a14="http://schemas.microsoft.com/office/drawing/2010/main" val="0"/>
              </a:ext>
            </a:extLst>
          </a:blip>
          <a:srcRect t="7164" r="50138" b="5352"/>
          <a:stretch/>
        </p:blipFill>
        <p:spPr>
          <a:xfrm>
            <a:off x="3735977" y="1348043"/>
            <a:ext cx="4720046" cy="4834840"/>
          </a:xfrm>
          <a:prstGeom prst="rect">
            <a:avLst/>
          </a:prstGeom>
        </p:spPr>
      </p:pic>
      <p:sp>
        <p:nvSpPr>
          <p:cNvPr id="5" name="テキスト ボックス 4">
            <a:extLst>
              <a:ext uri="{FF2B5EF4-FFF2-40B4-BE49-F238E27FC236}">
                <a16:creationId xmlns:a16="http://schemas.microsoft.com/office/drawing/2014/main" id="{0496563E-3368-4CEE-B438-CF5D4AC98DE2}"/>
              </a:ext>
            </a:extLst>
          </p:cNvPr>
          <p:cNvSpPr txBox="1"/>
          <p:nvPr/>
        </p:nvSpPr>
        <p:spPr>
          <a:xfrm>
            <a:off x="673331" y="6182883"/>
            <a:ext cx="1569660" cy="369332"/>
          </a:xfrm>
          <a:prstGeom prst="rect">
            <a:avLst/>
          </a:prstGeom>
          <a:noFill/>
        </p:spPr>
        <p:txBody>
          <a:bodyPr wrap="none" rtlCol="0">
            <a:spAutoFit/>
          </a:bodyPr>
          <a:lstStyle/>
          <a:p>
            <a:r>
              <a:rPr kumimoji="1" lang="en-US" altLang="ja-JP" dirty="0"/>
              <a:t>※</a:t>
            </a:r>
            <a:r>
              <a:rPr kumimoji="1" lang="ja-JP" altLang="en-US" dirty="0"/>
              <a:t>イメージ図</a:t>
            </a:r>
          </a:p>
        </p:txBody>
      </p:sp>
    </p:spTree>
    <p:extLst>
      <p:ext uri="{BB962C8B-B14F-4D97-AF65-F5344CB8AC3E}">
        <p14:creationId xmlns:p14="http://schemas.microsoft.com/office/powerpoint/2010/main" val="4069159688"/>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54975" y="2718263"/>
            <a:ext cx="9417963" cy="830997"/>
          </a:xfrm>
          <a:prstGeom prst="rect">
            <a:avLst/>
          </a:prstGeom>
          <a:noFill/>
        </p:spPr>
        <p:txBody>
          <a:bodyPr wrap="none" rtlCol="0">
            <a:spAutoFit/>
          </a:bodyPr>
          <a:lstStyle/>
          <a:p>
            <a:r>
              <a:rPr kumimoji="1" lang="ja-JP" altLang="en-US" sz="4800" dirty="0"/>
              <a:t>ご清聴ありがとうございました！</a:t>
            </a:r>
            <a:endParaRPr kumimoji="1" lang="en-US" altLang="ja-JP" sz="4800" dirty="0"/>
          </a:p>
        </p:txBody>
      </p:sp>
    </p:spTree>
    <p:extLst>
      <p:ext uri="{BB962C8B-B14F-4D97-AF65-F5344CB8AC3E}">
        <p14:creationId xmlns:p14="http://schemas.microsoft.com/office/powerpoint/2010/main" val="346704689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951011" y="2856661"/>
            <a:ext cx="9320464" cy="1015663"/>
          </a:xfrm>
          <a:prstGeom prst="rect">
            <a:avLst/>
          </a:prstGeom>
          <a:noFill/>
        </p:spPr>
        <p:txBody>
          <a:bodyPr wrap="square" rtlCol="0">
            <a:spAutoFit/>
          </a:bodyPr>
          <a:lstStyle/>
          <a:p>
            <a:r>
              <a:rPr kumimoji="1" lang="ja-JP" altLang="en-US" sz="6000" dirty="0"/>
              <a:t>マスコットキャラクター</a:t>
            </a:r>
          </a:p>
        </p:txBody>
      </p:sp>
    </p:spTree>
    <p:extLst>
      <p:ext uri="{BB962C8B-B14F-4D97-AF65-F5344CB8AC3E}">
        <p14:creationId xmlns:p14="http://schemas.microsoft.com/office/powerpoint/2010/main" val="266996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63" y="1016339"/>
            <a:ext cx="5346469" cy="5346469"/>
          </a:xfrm>
          <a:prstGeom prst="rect">
            <a:avLst/>
          </a:prstGeom>
        </p:spPr>
      </p:pic>
      <p:sp>
        <p:nvSpPr>
          <p:cNvPr id="3" name="テキスト ボックス 2"/>
          <p:cNvSpPr txBox="1"/>
          <p:nvPr/>
        </p:nvSpPr>
        <p:spPr>
          <a:xfrm>
            <a:off x="4705003" y="631768"/>
            <a:ext cx="2236510" cy="707886"/>
          </a:xfrm>
          <a:prstGeom prst="rect">
            <a:avLst/>
          </a:prstGeom>
          <a:noFill/>
        </p:spPr>
        <p:txBody>
          <a:bodyPr wrap="none" rtlCol="0">
            <a:spAutoFit/>
          </a:bodyPr>
          <a:lstStyle/>
          <a:p>
            <a:r>
              <a:rPr kumimoji="1" lang="ja-JP" altLang="en-US" sz="4000" dirty="0">
                <a:latin typeface="07にくまるフォント" panose="02000900000000000000" pitchFamily="50" charset="-128"/>
                <a:ea typeface="07にくまるフォント" panose="02000900000000000000" pitchFamily="50" charset="-128"/>
              </a:rPr>
              <a:t>セルさん</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0286" y="1339652"/>
            <a:ext cx="4422371" cy="4422371"/>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3474" y="1177555"/>
            <a:ext cx="4746567" cy="4746567"/>
          </a:xfrm>
          <a:prstGeom prst="rect">
            <a:avLst/>
          </a:prstGeom>
        </p:spPr>
      </p:pic>
      <p:sp>
        <p:nvSpPr>
          <p:cNvPr id="6" name="テキスト ボックス 5"/>
          <p:cNvSpPr txBox="1"/>
          <p:nvPr/>
        </p:nvSpPr>
        <p:spPr>
          <a:xfrm>
            <a:off x="2571099" y="5739456"/>
            <a:ext cx="415498" cy="369332"/>
          </a:xfrm>
          <a:prstGeom prst="rect">
            <a:avLst/>
          </a:prstGeom>
          <a:noFill/>
        </p:spPr>
        <p:txBody>
          <a:bodyPr wrap="none" rtlCol="0">
            <a:spAutoFit/>
          </a:bodyPr>
          <a:lstStyle/>
          <a:p>
            <a:r>
              <a:rPr kumimoji="1" lang="ja-JP" altLang="en-US" dirty="0"/>
              <a:t>横</a:t>
            </a:r>
          </a:p>
        </p:txBody>
      </p:sp>
      <p:sp>
        <p:nvSpPr>
          <p:cNvPr id="7" name="テキスト ボックス 6"/>
          <p:cNvSpPr txBox="1"/>
          <p:nvPr/>
        </p:nvSpPr>
        <p:spPr>
          <a:xfrm>
            <a:off x="6485516" y="5762023"/>
            <a:ext cx="646331" cy="369332"/>
          </a:xfrm>
          <a:prstGeom prst="rect">
            <a:avLst/>
          </a:prstGeom>
          <a:noFill/>
        </p:spPr>
        <p:txBody>
          <a:bodyPr wrap="none" rtlCol="0">
            <a:spAutoFit/>
          </a:bodyPr>
          <a:lstStyle/>
          <a:p>
            <a:r>
              <a:rPr kumimoji="1" lang="ja-JP" altLang="en-US" dirty="0"/>
              <a:t>正面</a:t>
            </a:r>
          </a:p>
        </p:txBody>
      </p:sp>
      <p:sp>
        <p:nvSpPr>
          <p:cNvPr id="8" name="テキスト ボックス 7"/>
          <p:cNvSpPr txBox="1"/>
          <p:nvPr/>
        </p:nvSpPr>
        <p:spPr>
          <a:xfrm>
            <a:off x="9920587" y="5762023"/>
            <a:ext cx="646331" cy="369332"/>
          </a:xfrm>
          <a:prstGeom prst="rect">
            <a:avLst/>
          </a:prstGeom>
          <a:noFill/>
        </p:spPr>
        <p:txBody>
          <a:bodyPr wrap="none" rtlCol="0">
            <a:spAutoFit/>
          </a:bodyPr>
          <a:lstStyle/>
          <a:p>
            <a:r>
              <a:rPr kumimoji="1" lang="ja-JP" altLang="en-US" dirty="0"/>
              <a:t>後ろ</a:t>
            </a:r>
          </a:p>
        </p:txBody>
      </p:sp>
    </p:spTree>
    <p:extLst>
      <p:ext uri="{BB962C8B-B14F-4D97-AF65-F5344CB8AC3E}">
        <p14:creationId xmlns:p14="http://schemas.microsoft.com/office/powerpoint/2010/main" val="126980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p:cTn id="3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1737" t="9599" r="1203" b="259"/>
          <a:stretch/>
        </p:blipFill>
        <p:spPr>
          <a:xfrm>
            <a:off x="529389" y="264695"/>
            <a:ext cx="5490072" cy="659330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テキスト ボックス 1"/>
          <p:cNvSpPr txBox="1"/>
          <p:nvPr/>
        </p:nvSpPr>
        <p:spPr>
          <a:xfrm>
            <a:off x="4203409" y="6581001"/>
            <a:ext cx="5115503" cy="276999"/>
          </a:xfrm>
          <a:prstGeom prst="rect">
            <a:avLst/>
          </a:prstGeom>
          <a:noFill/>
        </p:spPr>
        <p:txBody>
          <a:bodyPr wrap="none" rtlCol="0">
            <a:spAutoFit/>
          </a:bodyPr>
          <a:lstStyle/>
          <a:p>
            <a:r>
              <a:rPr kumimoji="1" lang="ja-JP" altLang="en-US" sz="1200" dirty="0"/>
              <a:t>引用：</a:t>
            </a:r>
            <a:r>
              <a:rPr lang="en-US" altLang="ja-JP" sz="1200" dirty="0">
                <a:hlinkClick r:id="rId4"/>
              </a:rPr>
              <a:t>https://prtimes.jp/main/html/rd/p/000000010.000092071.html</a:t>
            </a:r>
            <a:endParaRPr kumimoji="1" lang="ja-JP" altLang="en-US" sz="1200" dirty="0"/>
          </a:p>
        </p:txBody>
      </p:sp>
    </p:spTree>
    <p:extLst>
      <p:ext uri="{BB962C8B-B14F-4D97-AF65-F5344CB8AC3E}">
        <p14:creationId xmlns:p14="http://schemas.microsoft.com/office/powerpoint/2010/main" val="18560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爆発 1 7"/>
          <p:cNvSpPr/>
          <p:nvPr/>
        </p:nvSpPr>
        <p:spPr>
          <a:xfrm>
            <a:off x="2266" y="1161637"/>
            <a:ext cx="12641179" cy="543166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爆発 2 2"/>
          <p:cNvSpPr/>
          <p:nvPr/>
        </p:nvSpPr>
        <p:spPr>
          <a:xfrm>
            <a:off x="323109" y="1626859"/>
            <a:ext cx="11999495" cy="3689684"/>
          </a:xfrm>
          <a:prstGeom prst="irregularSeal2">
            <a:avLst/>
          </a:prstGeom>
          <a:solidFill>
            <a:schemeClr val="bg2"/>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0" y="2871537"/>
            <a:ext cx="12322604" cy="1200329"/>
          </a:xfrm>
          <a:prstGeom prst="rect">
            <a:avLst/>
          </a:prstGeom>
          <a:noFill/>
        </p:spPr>
        <p:txBody>
          <a:bodyPr wrap="none" rtlCol="0">
            <a:spAutoFit/>
          </a:bodyPr>
          <a:lstStyle/>
          <a:p>
            <a:r>
              <a:rPr lang="en-US" altLang="ja-JP" sz="7200" b="1" dirty="0">
                <a:solidFill>
                  <a:srgbClr val="FF0000"/>
                </a:solidFill>
              </a:rPr>
              <a:t>4</a:t>
            </a:r>
            <a:r>
              <a:rPr lang="ja-JP" altLang="en-US" sz="7200" b="1" dirty="0">
                <a:solidFill>
                  <a:srgbClr val="FF0000"/>
                </a:solidFill>
              </a:rPr>
              <a:t>人に</a:t>
            </a:r>
            <a:r>
              <a:rPr lang="en-US" altLang="ja-JP" sz="7200" b="1" dirty="0">
                <a:solidFill>
                  <a:srgbClr val="FF0000"/>
                </a:solidFill>
              </a:rPr>
              <a:t>1</a:t>
            </a:r>
            <a:r>
              <a:rPr lang="ja-JP" altLang="en-US" sz="7200" b="1" dirty="0">
                <a:solidFill>
                  <a:srgbClr val="FF0000"/>
                </a:solidFill>
              </a:rPr>
              <a:t>人が自宅に備蓄品なし</a:t>
            </a:r>
            <a:endParaRPr kumimoji="1" lang="ja-JP" altLang="en-US" sz="7200" dirty="0">
              <a:solidFill>
                <a:srgbClr val="FF0000"/>
              </a:solidFill>
            </a:endParaRPr>
          </a:p>
        </p:txBody>
      </p:sp>
    </p:spTree>
    <p:extLst>
      <p:ext uri="{BB962C8B-B14F-4D97-AF65-F5344CB8AC3E}">
        <p14:creationId xmlns:p14="http://schemas.microsoft.com/office/powerpoint/2010/main" val="39520395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647667" y="2513853"/>
            <a:ext cx="11085092" cy="2400657"/>
          </a:xfrm>
          <a:prstGeom prst="rect">
            <a:avLst/>
          </a:prstGeom>
          <a:noFill/>
        </p:spPr>
        <p:txBody>
          <a:bodyPr wrap="square" rtlCol="0">
            <a:spAutoFit/>
          </a:bodyPr>
          <a:lstStyle/>
          <a:p>
            <a:pPr algn="ctr"/>
            <a:r>
              <a:rPr lang="ja-JP" altLang="en-US" sz="4400" b="1" dirty="0"/>
              <a:t>備蓄していない理由第</a:t>
            </a:r>
            <a:r>
              <a:rPr lang="en-US" altLang="ja-JP" sz="4400" b="1" dirty="0"/>
              <a:t>1</a:t>
            </a:r>
            <a:r>
              <a:rPr lang="ja-JP" altLang="en-US" sz="4400" b="1" dirty="0"/>
              <a:t>位</a:t>
            </a:r>
            <a:endParaRPr lang="en-US" altLang="ja-JP" sz="4400" b="1" dirty="0"/>
          </a:p>
          <a:p>
            <a:pPr algn="ctr"/>
            <a:r>
              <a:rPr lang="ja-JP" altLang="en-US" sz="4400" b="1" dirty="0"/>
              <a:t>「どんな物を買っていいか分からない」</a:t>
            </a:r>
            <a:r>
              <a:rPr lang="en-US" altLang="ja-JP" sz="4400" b="1" dirty="0">
                <a:solidFill>
                  <a:srgbClr val="FF0000"/>
                </a:solidFill>
              </a:rPr>
              <a:t>34.8%</a:t>
            </a:r>
            <a:r>
              <a:rPr lang="ja-JP" altLang="en-US" sz="4400" b="1" dirty="0">
                <a:solidFill>
                  <a:srgbClr val="FF0000"/>
                </a:solidFill>
              </a:rPr>
              <a:t>！！！</a:t>
            </a:r>
            <a:endParaRPr lang="en-US" altLang="ja-JP" sz="4400" b="1" dirty="0">
              <a:solidFill>
                <a:srgbClr val="FF0000"/>
              </a:solidFill>
            </a:endParaRPr>
          </a:p>
          <a:p>
            <a:endParaRPr kumimoji="1" lang="ja-JP" altLang="en-US" dirty="0"/>
          </a:p>
        </p:txBody>
      </p:sp>
    </p:spTree>
    <p:extLst>
      <p:ext uri="{BB962C8B-B14F-4D97-AF65-F5344CB8AC3E}">
        <p14:creationId xmlns:p14="http://schemas.microsoft.com/office/powerpoint/2010/main" val="57771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43664" y="2695074"/>
            <a:ext cx="2954655" cy="923330"/>
          </a:xfrm>
          <a:prstGeom prst="rect">
            <a:avLst/>
          </a:prstGeom>
          <a:noFill/>
        </p:spPr>
        <p:txBody>
          <a:bodyPr wrap="none" rtlCol="0">
            <a:spAutoFit/>
          </a:bodyPr>
          <a:lstStyle/>
          <a:p>
            <a:r>
              <a:rPr kumimoji="1" lang="ja-JP" altLang="en-US" sz="5400" dirty="0"/>
              <a:t>メリット</a:t>
            </a:r>
          </a:p>
        </p:txBody>
      </p:sp>
    </p:spTree>
    <p:extLst>
      <p:ext uri="{BB962C8B-B14F-4D97-AF65-F5344CB8AC3E}">
        <p14:creationId xmlns:p14="http://schemas.microsoft.com/office/powerpoint/2010/main" val="2216165526"/>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スライス">
  <a:themeElements>
    <a:clrScheme name="オレンジ">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スライス">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スライス">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クォータブル">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クォータブル">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クォータブル">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5.xml><?xml version="1.0" encoding="utf-8"?>
<a:theme xmlns:a="http://schemas.openxmlformats.org/drawingml/2006/main" name="1_クォータブル">
  <a:themeElements>
    <a:clrScheme name="クォータブル">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クォータブル">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クォータブル">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6.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1126</TotalTime>
  <Words>368</Words>
  <Application>Microsoft Office PowerPoint</Application>
  <PresentationFormat>ワイド画面</PresentationFormat>
  <Paragraphs>65</Paragraphs>
  <Slides>31</Slides>
  <Notes>0</Notes>
  <HiddenSlides>0</HiddenSlides>
  <MMClips>0</MMClips>
  <ScaleCrop>false</ScaleCrop>
  <HeadingPairs>
    <vt:vector size="6" baseType="variant">
      <vt:variant>
        <vt:lpstr>使用されているフォント</vt:lpstr>
      </vt:variant>
      <vt:variant>
        <vt:i4>13</vt:i4>
      </vt:variant>
      <vt:variant>
        <vt:lpstr>テーマ</vt:lpstr>
      </vt:variant>
      <vt:variant>
        <vt:i4>6</vt:i4>
      </vt:variant>
      <vt:variant>
        <vt:lpstr>スライド タイトル</vt:lpstr>
      </vt:variant>
      <vt:variant>
        <vt:i4>31</vt:i4>
      </vt:variant>
    </vt:vector>
  </HeadingPairs>
  <TitlesOfParts>
    <vt:vector size="50" baseType="lpstr">
      <vt:lpstr>07にくまるフォント</vt:lpstr>
      <vt:lpstr>07やさしさアンチック</vt:lpstr>
      <vt:lpstr>ＭＳ ゴシック</vt:lpstr>
      <vt:lpstr>メイリオ</vt:lpstr>
      <vt:lpstr>游ゴシック</vt:lpstr>
      <vt:lpstr>游ゴシック Light</vt:lpstr>
      <vt:lpstr>游明朝</vt:lpstr>
      <vt:lpstr>Arial</vt:lpstr>
      <vt:lpstr>Century Gothic</vt:lpstr>
      <vt:lpstr>Corbel</vt:lpstr>
      <vt:lpstr>Times New Roman</vt:lpstr>
      <vt:lpstr>Wingdings 2</vt:lpstr>
      <vt:lpstr>Wingdings 3</vt:lpstr>
      <vt:lpstr>スライス</vt:lpstr>
      <vt:lpstr>Office テーマ</vt:lpstr>
      <vt:lpstr>クォータブル</vt:lpstr>
      <vt:lpstr>基礎</vt:lpstr>
      <vt:lpstr>1_クォータブル</vt:lpstr>
      <vt:lpstr>1_Office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東京都立町田工業高等学校</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宮良碧</dc:creator>
  <cp:lastModifiedBy>阿部しいの</cp:lastModifiedBy>
  <cp:revision>71</cp:revision>
  <dcterms:created xsi:type="dcterms:W3CDTF">2023-09-21T23:57:38Z</dcterms:created>
  <dcterms:modified xsi:type="dcterms:W3CDTF">2023-11-27T01:54:25Z</dcterms:modified>
</cp:coreProperties>
</file>